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62" r:id="rId5"/>
    <p:sldId id="263" r:id="rId6"/>
    <p:sldId id="264" r:id="rId7"/>
    <p:sldId id="257" r:id="rId8"/>
    <p:sldId id="265" r:id="rId9"/>
    <p:sldId id="258" r:id="rId10"/>
    <p:sldId id="266" r:id="rId11"/>
    <p:sldId id="271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722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939A7A-03C2-4A2E-9C5A-9B193366B46C}" type="doc">
      <dgm:prSet loTypeId="urn:microsoft.com/office/officeart/2005/8/layout/h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520DC270-97D4-4EF9-8E46-9C10E683CB2A}">
      <dgm:prSet phldrT="[Текст]"/>
      <dgm:spPr/>
      <dgm:t>
        <a:bodyPr/>
        <a:lstStyle/>
        <a:p>
          <a:r>
            <a:rPr lang="ru-RU" dirty="0" smtClean="0"/>
            <a:t>Дидактические игры</a:t>
          </a:r>
          <a:endParaRPr lang="ru-RU" dirty="0"/>
        </a:p>
      </dgm:t>
    </dgm:pt>
    <dgm:pt modelId="{9ACFB248-BD7C-4C27-B9C5-8439266129B2}" type="parTrans" cxnId="{30BBE982-C082-4F3A-B3AF-AE071BE70B07}">
      <dgm:prSet/>
      <dgm:spPr/>
      <dgm:t>
        <a:bodyPr/>
        <a:lstStyle/>
        <a:p>
          <a:endParaRPr lang="ru-RU"/>
        </a:p>
      </dgm:t>
    </dgm:pt>
    <dgm:pt modelId="{BFBFDE10-7C5E-4324-96A1-7B38AF4FA26D}" type="sibTrans" cxnId="{30BBE982-C082-4F3A-B3AF-AE071BE70B07}">
      <dgm:prSet/>
      <dgm:spPr/>
      <dgm:t>
        <a:bodyPr/>
        <a:lstStyle/>
        <a:p>
          <a:endParaRPr lang="ru-RU"/>
        </a:p>
      </dgm:t>
    </dgm:pt>
    <dgm:pt modelId="{7C2CA702-EF9F-4438-A457-D554F5E95C97}">
      <dgm:prSet phldrT="[Текст]" custT="1"/>
      <dgm:spPr/>
      <dgm:t>
        <a:bodyPr/>
        <a:lstStyle/>
        <a:p>
          <a:r>
            <a:rPr lang="ru-RU" sz="2800" b="1" i="0" dirty="0" smtClean="0">
              <a:solidFill>
                <a:srgbClr val="00B050"/>
              </a:solidFill>
            </a:rPr>
            <a:t>Настольно-печатные игры </a:t>
          </a:r>
          <a:r>
            <a:rPr lang="ru-RU" sz="1900" b="1" i="0" dirty="0" smtClean="0"/>
            <a:t>- </a:t>
          </a:r>
          <a:r>
            <a:rPr lang="ru-RU" sz="1500" b="0" i="0" dirty="0" smtClean="0"/>
            <a:t>интересное занятие для детей. Они разнообразны по видам: парные картинки, лото, домино. Различны и развивающие задачи, которые решаются при их использовании.</a:t>
          </a:r>
          <a:endParaRPr lang="ru-RU" sz="1500" b="0" dirty="0"/>
        </a:p>
      </dgm:t>
    </dgm:pt>
    <dgm:pt modelId="{19C6DD5C-7C5C-4152-9E1C-7D88AF42FCB5}" type="parTrans" cxnId="{7EB57907-E795-4B8D-AFD3-A1A2D102C8E5}">
      <dgm:prSet/>
      <dgm:spPr/>
      <dgm:t>
        <a:bodyPr/>
        <a:lstStyle/>
        <a:p>
          <a:endParaRPr lang="ru-RU"/>
        </a:p>
      </dgm:t>
    </dgm:pt>
    <dgm:pt modelId="{00B9472F-236C-4B35-ADF5-A8F516EAC5AE}" type="sibTrans" cxnId="{7EB57907-E795-4B8D-AFD3-A1A2D102C8E5}">
      <dgm:prSet/>
      <dgm:spPr/>
      <dgm:t>
        <a:bodyPr/>
        <a:lstStyle/>
        <a:p>
          <a:endParaRPr lang="ru-RU"/>
        </a:p>
      </dgm:t>
    </dgm:pt>
    <dgm:pt modelId="{0109F672-456F-4BD6-A477-D69CF59B1EDF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rgbClr val="00B050"/>
              </a:solidFill>
            </a:rPr>
            <a:t>Словесные игры </a:t>
          </a:r>
          <a:r>
            <a:rPr lang="ru-RU" sz="1500" b="0" i="0" dirty="0" smtClean="0"/>
            <a:t>построены на словах и действиях играющих. В таких играх дети учатся, опираясь на имеющиеся представления о предметах, углублять знания о них, так как в этих играх требуется использовать приобретенные ранее знания в новых связях, в новых обстоятельствах. </a:t>
          </a:r>
          <a:endParaRPr lang="ru-RU" sz="1500" b="0" dirty="0"/>
        </a:p>
      </dgm:t>
    </dgm:pt>
    <dgm:pt modelId="{E417A51E-605B-4369-969A-9570146BF6D7}" type="parTrans" cxnId="{4167F9E1-5AF9-47BC-B5AB-89161ECEF60C}">
      <dgm:prSet/>
      <dgm:spPr/>
      <dgm:t>
        <a:bodyPr/>
        <a:lstStyle/>
        <a:p>
          <a:endParaRPr lang="ru-RU"/>
        </a:p>
      </dgm:t>
    </dgm:pt>
    <dgm:pt modelId="{903A8318-4492-49EF-A9F5-F3E1A9B28FA5}" type="sibTrans" cxnId="{4167F9E1-5AF9-47BC-B5AB-89161ECEF60C}">
      <dgm:prSet/>
      <dgm:spPr/>
      <dgm:t>
        <a:bodyPr/>
        <a:lstStyle/>
        <a:p>
          <a:endParaRPr lang="ru-RU"/>
        </a:p>
      </dgm:t>
    </dgm:pt>
    <dgm:pt modelId="{527838BD-8ACB-40F6-BF25-56582805E39D}">
      <dgm:prSet custT="1"/>
      <dgm:spPr/>
      <dgm:t>
        <a:bodyPr/>
        <a:lstStyle/>
        <a:p>
          <a:r>
            <a:rPr lang="ru-RU" sz="1500" b="1" i="1" dirty="0" smtClean="0"/>
            <a:t>В </a:t>
          </a:r>
          <a:r>
            <a:rPr lang="ru-RU" sz="2800" b="1" i="0" dirty="0" smtClean="0">
              <a:solidFill>
                <a:srgbClr val="00B050"/>
              </a:solidFill>
            </a:rPr>
            <a:t>играх с предметами </a:t>
          </a:r>
          <a:r>
            <a:rPr lang="ru-RU" sz="1500" b="0" i="0" dirty="0" smtClean="0"/>
            <a:t>используются игрушки и реальные предметы. Играя с ними, дети учатся сравнивать, устанавливать сходство и различие предметов. Ценность этих игр в том, что с их помощью дети знакомятся со свойствами предметов и их признаками: цветом, величиной, формой, качеством. В играх решаются задачи на сравнение, классификацию, установление последовательности в решении задач</a:t>
          </a:r>
          <a:endParaRPr lang="ru-RU" sz="1500" b="0" dirty="0"/>
        </a:p>
      </dgm:t>
    </dgm:pt>
    <dgm:pt modelId="{3F7D0CE3-E90B-406E-8F5E-7AAB2B1F56D6}" type="parTrans" cxnId="{5A5B92EE-7A8F-4E5D-BB34-0BCA20FE0FC0}">
      <dgm:prSet/>
      <dgm:spPr/>
      <dgm:t>
        <a:bodyPr/>
        <a:lstStyle/>
        <a:p>
          <a:endParaRPr lang="ru-RU"/>
        </a:p>
      </dgm:t>
    </dgm:pt>
    <dgm:pt modelId="{0F0855DC-5EBE-436F-87D1-43C837712359}" type="sibTrans" cxnId="{5A5B92EE-7A8F-4E5D-BB34-0BCA20FE0FC0}">
      <dgm:prSet/>
      <dgm:spPr/>
      <dgm:t>
        <a:bodyPr/>
        <a:lstStyle/>
        <a:p>
          <a:endParaRPr lang="ru-RU"/>
        </a:p>
      </dgm:t>
    </dgm:pt>
    <dgm:pt modelId="{578FED41-DD5E-4B37-9A04-32B76C021537}" type="pres">
      <dgm:prSet presAssocID="{54939A7A-03C2-4A2E-9C5A-9B193366B46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FD29F5-4EC1-43D9-A983-3F9EE879AFB0}" type="pres">
      <dgm:prSet presAssocID="{520DC270-97D4-4EF9-8E46-9C10E683CB2A}" presName="roof" presStyleLbl="dkBgShp" presStyleIdx="0" presStyleCnt="2"/>
      <dgm:spPr/>
      <dgm:t>
        <a:bodyPr/>
        <a:lstStyle/>
        <a:p>
          <a:endParaRPr lang="ru-RU"/>
        </a:p>
      </dgm:t>
    </dgm:pt>
    <dgm:pt modelId="{6EA351EC-F07B-4B3F-A937-BBE138A53D0F}" type="pres">
      <dgm:prSet presAssocID="{520DC270-97D4-4EF9-8E46-9C10E683CB2A}" presName="pillars" presStyleCnt="0"/>
      <dgm:spPr/>
    </dgm:pt>
    <dgm:pt modelId="{28A6424B-29A9-4E52-AE03-829374FAE66E}" type="pres">
      <dgm:prSet presAssocID="{520DC270-97D4-4EF9-8E46-9C10E683CB2A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1AD88-B20F-4225-8754-34F094F710CA}" type="pres">
      <dgm:prSet presAssocID="{7C2CA702-EF9F-4438-A457-D554F5E95C97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7535E-63BF-4FED-BD04-04C687B5EEE2}" type="pres">
      <dgm:prSet presAssocID="{0109F672-456F-4BD6-A477-D69CF59B1EDF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FB112-EBAB-4792-AA60-1C100A9F4645}" type="pres">
      <dgm:prSet presAssocID="{520DC270-97D4-4EF9-8E46-9C10E683CB2A}" presName="base" presStyleLbl="dkBgShp" presStyleIdx="1" presStyleCnt="2" custFlipVert="1" custScaleY="66387"/>
      <dgm:spPr/>
    </dgm:pt>
  </dgm:ptLst>
  <dgm:cxnLst>
    <dgm:cxn modelId="{9E674668-085F-49B8-AFA3-5AB24CA51CBC}" type="presOf" srcId="{520DC270-97D4-4EF9-8E46-9C10E683CB2A}" destId="{C1FD29F5-4EC1-43D9-A983-3F9EE879AFB0}" srcOrd="0" destOrd="0" presId="urn:microsoft.com/office/officeart/2005/8/layout/hList3"/>
    <dgm:cxn modelId="{7EB57907-E795-4B8D-AFD3-A1A2D102C8E5}" srcId="{520DC270-97D4-4EF9-8E46-9C10E683CB2A}" destId="{7C2CA702-EF9F-4438-A457-D554F5E95C97}" srcOrd="1" destOrd="0" parTransId="{19C6DD5C-7C5C-4152-9E1C-7D88AF42FCB5}" sibTransId="{00B9472F-236C-4B35-ADF5-A8F516EAC5AE}"/>
    <dgm:cxn modelId="{C744F963-58CF-4D5D-8CE5-A02936642BEE}" type="presOf" srcId="{527838BD-8ACB-40F6-BF25-56582805E39D}" destId="{28A6424B-29A9-4E52-AE03-829374FAE66E}" srcOrd="0" destOrd="0" presId="urn:microsoft.com/office/officeart/2005/8/layout/hList3"/>
    <dgm:cxn modelId="{4167F9E1-5AF9-47BC-B5AB-89161ECEF60C}" srcId="{520DC270-97D4-4EF9-8E46-9C10E683CB2A}" destId="{0109F672-456F-4BD6-A477-D69CF59B1EDF}" srcOrd="2" destOrd="0" parTransId="{E417A51E-605B-4369-969A-9570146BF6D7}" sibTransId="{903A8318-4492-49EF-A9F5-F3E1A9B28FA5}"/>
    <dgm:cxn modelId="{437165F0-D0CD-4363-B9BF-A6D16B430B82}" type="presOf" srcId="{54939A7A-03C2-4A2E-9C5A-9B193366B46C}" destId="{578FED41-DD5E-4B37-9A04-32B76C021537}" srcOrd="0" destOrd="0" presId="urn:microsoft.com/office/officeart/2005/8/layout/hList3"/>
    <dgm:cxn modelId="{EFC95E69-89D6-4659-9C87-D61BF441F5E0}" type="presOf" srcId="{7C2CA702-EF9F-4438-A457-D554F5E95C97}" destId="{48B1AD88-B20F-4225-8754-34F094F710CA}" srcOrd="0" destOrd="0" presId="urn:microsoft.com/office/officeart/2005/8/layout/hList3"/>
    <dgm:cxn modelId="{5A5B92EE-7A8F-4E5D-BB34-0BCA20FE0FC0}" srcId="{520DC270-97D4-4EF9-8E46-9C10E683CB2A}" destId="{527838BD-8ACB-40F6-BF25-56582805E39D}" srcOrd="0" destOrd="0" parTransId="{3F7D0CE3-E90B-406E-8F5E-7AAB2B1F56D6}" sibTransId="{0F0855DC-5EBE-436F-87D1-43C837712359}"/>
    <dgm:cxn modelId="{30BBE982-C082-4F3A-B3AF-AE071BE70B07}" srcId="{54939A7A-03C2-4A2E-9C5A-9B193366B46C}" destId="{520DC270-97D4-4EF9-8E46-9C10E683CB2A}" srcOrd="0" destOrd="0" parTransId="{9ACFB248-BD7C-4C27-B9C5-8439266129B2}" sibTransId="{BFBFDE10-7C5E-4324-96A1-7B38AF4FA26D}"/>
    <dgm:cxn modelId="{C93B3770-4F2E-46D9-A038-9E2944679828}" type="presOf" srcId="{0109F672-456F-4BD6-A477-D69CF59B1EDF}" destId="{F157535E-63BF-4FED-BD04-04C687B5EEE2}" srcOrd="0" destOrd="0" presId="urn:microsoft.com/office/officeart/2005/8/layout/hList3"/>
    <dgm:cxn modelId="{FB23F986-2CB2-4DAC-8D84-99AD0D35302D}" type="presParOf" srcId="{578FED41-DD5E-4B37-9A04-32B76C021537}" destId="{C1FD29F5-4EC1-43D9-A983-3F9EE879AFB0}" srcOrd="0" destOrd="0" presId="urn:microsoft.com/office/officeart/2005/8/layout/hList3"/>
    <dgm:cxn modelId="{5992F375-769D-46BF-8299-754E2B8856C6}" type="presParOf" srcId="{578FED41-DD5E-4B37-9A04-32B76C021537}" destId="{6EA351EC-F07B-4B3F-A937-BBE138A53D0F}" srcOrd="1" destOrd="0" presId="urn:microsoft.com/office/officeart/2005/8/layout/hList3"/>
    <dgm:cxn modelId="{FF1468A1-2B39-4808-94FA-F87C5669CB08}" type="presParOf" srcId="{6EA351EC-F07B-4B3F-A937-BBE138A53D0F}" destId="{28A6424B-29A9-4E52-AE03-829374FAE66E}" srcOrd="0" destOrd="0" presId="urn:microsoft.com/office/officeart/2005/8/layout/hList3"/>
    <dgm:cxn modelId="{361F80DE-4967-46D0-AB5C-6CAC176F92FB}" type="presParOf" srcId="{6EA351EC-F07B-4B3F-A937-BBE138A53D0F}" destId="{48B1AD88-B20F-4225-8754-34F094F710CA}" srcOrd="1" destOrd="0" presId="urn:microsoft.com/office/officeart/2005/8/layout/hList3"/>
    <dgm:cxn modelId="{E70EF21C-DDD7-4DD2-8EE5-A5162777D156}" type="presParOf" srcId="{6EA351EC-F07B-4B3F-A937-BBE138A53D0F}" destId="{F157535E-63BF-4FED-BD04-04C687B5EEE2}" srcOrd="2" destOrd="0" presId="urn:microsoft.com/office/officeart/2005/8/layout/hList3"/>
    <dgm:cxn modelId="{176027FB-0839-488B-9F5C-79BB2F5B62E5}" type="presParOf" srcId="{578FED41-DD5E-4B37-9A04-32B76C021537}" destId="{711FB112-EBAB-4792-AA60-1C100A9F464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D29F5-4EC1-43D9-A983-3F9EE879AFB0}">
      <dsp:nvSpPr>
        <dsp:cNvPr id="0" name=""/>
        <dsp:cNvSpPr/>
      </dsp:nvSpPr>
      <dsp:spPr>
        <a:xfrm>
          <a:off x="0" y="36003"/>
          <a:ext cx="8352928" cy="1836204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Дидактические игры</a:t>
          </a:r>
          <a:endParaRPr lang="ru-RU" sz="6500" kern="1200" dirty="0"/>
        </a:p>
      </dsp:txBody>
      <dsp:txXfrm>
        <a:off x="0" y="36003"/>
        <a:ext cx="8352928" cy="1836204"/>
      </dsp:txXfrm>
    </dsp:sp>
    <dsp:sp modelId="{28A6424B-29A9-4E52-AE03-829374FAE66E}">
      <dsp:nvSpPr>
        <dsp:cNvPr id="0" name=""/>
        <dsp:cNvSpPr/>
      </dsp:nvSpPr>
      <dsp:spPr>
        <a:xfrm>
          <a:off x="4078" y="1872207"/>
          <a:ext cx="2781590" cy="38560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В </a:t>
          </a:r>
          <a:r>
            <a:rPr lang="ru-RU" sz="2800" b="1" i="0" kern="1200" dirty="0" smtClean="0">
              <a:solidFill>
                <a:srgbClr val="00B050"/>
              </a:solidFill>
            </a:rPr>
            <a:t>играх с предметами </a:t>
          </a:r>
          <a:r>
            <a:rPr lang="ru-RU" sz="1500" b="0" i="0" kern="1200" dirty="0" smtClean="0"/>
            <a:t>используются игрушки и реальные предметы. Играя с ними, дети учатся сравнивать, устанавливать сходство и различие предметов. Ценность этих игр в том, что с их помощью дети знакомятся со свойствами предметов и их признаками: цветом, величиной, формой, качеством. В играх решаются задачи на сравнение, классификацию, установление последовательности в решении задач</a:t>
          </a:r>
          <a:endParaRPr lang="ru-RU" sz="1500" b="0" kern="1200" dirty="0"/>
        </a:p>
      </dsp:txBody>
      <dsp:txXfrm>
        <a:off x="4078" y="1872207"/>
        <a:ext cx="2781590" cy="3856028"/>
      </dsp:txXfrm>
    </dsp:sp>
    <dsp:sp modelId="{48B1AD88-B20F-4225-8754-34F094F710CA}">
      <dsp:nvSpPr>
        <dsp:cNvPr id="0" name=""/>
        <dsp:cNvSpPr/>
      </dsp:nvSpPr>
      <dsp:spPr>
        <a:xfrm>
          <a:off x="2785668" y="1872207"/>
          <a:ext cx="2781590" cy="38560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rgbClr val="00B050"/>
              </a:solidFill>
            </a:rPr>
            <a:t>Настольно-печатные игры </a:t>
          </a:r>
          <a:r>
            <a:rPr lang="ru-RU" sz="1900" b="1" i="0" kern="1200" dirty="0" smtClean="0"/>
            <a:t>- </a:t>
          </a:r>
          <a:r>
            <a:rPr lang="ru-RU" sz="1500" b="0" i="0" kern="1200" dirty="0" smtClean="0"/>
            <a:t>интересное занятие для детей. Они разнообразны по видам: парные картинки, лото, домино. Различны и развивающие задачи, которые решаются при их использовании.</a:t>
          </a:r>
          <a:endParaRPr lang="ru-RU" sz="1500" b="0" kern="1200" dirty="0"/>
        </a:p>
      </dsp:txBody>
      <dsp:txXfrm>
        <a:off x="2785668" y="1872207"/>
        <a:ext cx="2781590" cy="3856028"/>
      </dsp:txXfrm>
    </dsp:sp>
    <dsp:sp modelId="{F157535E-63BF-4FED-BD04-04C687B5EEE2}">
      <dsp:nvSpPr>
        <dsp:cNvPr id="0" name=""/>
        <dsp:cNvSpPr/>
      </dsp:nvSpPr>
      <dsp:spPr>
        <a:xfrm>
          <a:off x="5567259" y="1872207"/>
          <a:ext cx="2781590" cy="38560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00B050"/>
              </a:solidFill>
            </a:rPr>
            <a:t>Словесные игры </a:t>
          </a:r>
          <a:r>
            <a:rPr lang="ru-RU" sz="1500" b="0" i="0" kern="1200" dirty="0" smtClean="0"/>
            <a:t>построены на словах и действиях играющих. В таких играх дети учатся, опираясь на имеющиеся представления о предметах, углублять знания о них, так как в этих играх требуется использовать приобретенные ранее знания в новых связях, в новых обстоятельствах. </a:t>
          </a:r>
          <a:endParaRPr lang="ru-RU" sz="1500" b="0" kern="1200" dirty="0"/>
        </a:p>
      </dsp:txBody>
      <dsp:txXfrm>
        <a:off x="5567259" y="1872207"/>
        <a:ext cx="2781590" cy="3856028"/>
      </dsp:txXfrm>
    </dsp:sp>
    <dsp:sp modelId="{711FB112-EBAB-4792-AA60-1C100A9F4645}">
      <dsp:nvSpPr>
        <dsp:cNvPr id="0" name=""/>
        <dsp:cNvSpPr/>
      </dsp:nvSpPr>
      <dsp:spPr>
        <a:xfrm flipV="1">
          <a:off x="0" y="5800242"/>
          <a:ext cx="8352928" cy="284433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714356"/>
            <a:ext cx="8110566" cy="2986094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– </a:t>
            </a:r>
          </a:p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ведущая деятельность детей младшего дошкольного возраста </a:t>
            </a:r>
          </a:p>
          <a:p>
            <a:r>
              <a:rPr lang="ru-RU" sz="3200" b="1" i="1" spc="50" dirty="0" smtClean="0">
                <a:ln w="11430"/>
              </a:rPr>
              <a:t>Презентация для родителей</a:t>
            </a:r>
            <a:endParaRPr lang="ru-RU" sz="3200" b="1" i="1" spc="50" dirty="0">
              <a:ln w="11430"/>
            </a:endParaRPr>
          </a:p>
        </p:txBody>
      </p:sp>
      <p:pic>
        <p:nvPicPr>
          <p:cNvPr id="3" name="Рисунок 2" descr="Childr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53" y="3413929"/>
            <a:ext cx="7958720" cy="32733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206285"/>
            <a:ext cx="8016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детский сад №89 «Крепыш»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4576" y="6021288"/>
            <a:ext cx="1062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 СУРГУТ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57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Всё большую популярность набирают игры с крышечками от пластиковых бутылок, прищепками, шнурками. Они служат развитию ловкости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скоординированности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движений пальцев рук, воспитанию усидчивости, сосредоточенности, внимания, позволяют закрепить цвета, форму предметов.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240" y="285728"/>
            <a:ext cx="3131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 с крышечками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G:\ПРОЕКТ 2018-19 года\на презентацию ФОТО\IMG_E37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071942"/>
            <a:ext cx="3357586" cy="214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ПРОЕКТ 2018-19 года\на презентацию ФОТО\IMG_E37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143116"/>
            <a:ext cx="242889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ПРОЕКТ 2018-19 года\на презентацию ФОТО\IMG_E37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143116"/>
            <a:ext cx="2428892" cy="181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:\ПРОЕКТ 2018-19 года\на презентацию ФОТО\IMG_E37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357694"/>
            <a:ext cx="214314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G:\ПРОЕКТ 2018-19 года\на презентацию ФОТО\IMG_E373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4357694"/>
            <a:ext cx="23574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75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ПРОЕКТ 2018-19 года\на презентацию ФОТО\IMG_37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642918"/>
            <a:ext cx="392909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G:\ПРОЕКТ 2018-19 года\на презентацию ФОТО\IMG_38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42919"/>
            <a:ext cx="385765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Объект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3929066"/>
            <a:ext cx="3929090" cy="2522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3857628"/>
            <a:ext cx="3786214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931" y="1154002"/>
            <a:ext cx="43096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мелкую моторику пальцев рук 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внимание детей, воспитывать усидчивость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57166"/>
            <a:ext cx="4354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Дидактическая игра «Собери бусы»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357166"/>
            <a:ext cx="4431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Дидактическая игра «Прищепочки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84618" y="785794"/>
            <a:ext cx="4572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мелкой моторики рук; снятие эмоционально – психологического напряжения, умение находить и сопоставлять  цвета с предметами, развитие логического  мышления.</a:t>
            </a:r>
            <a:r>
              <a:rPr lang="ru-RU" sz="2000" i="1" dirty="0"/>
              <a:t/>
            </a:r>
            <a:br>
              <a:rPr lang="ru-RU" sz="2000" i="1" dirty="0"/>
            </a:br>
            <a:endParaRPr lang="ru-RU" sz="2000" i="1" dirty="0"/>
          </a:p>
        </p:txBody>
      </p:sp>
      <p:pic>
        <p:nvPicPr>
          <p:cNvPr id="8" name="Рисунок 7" descr="G:\ПРОЕКТ 2018-19 года\на презентацию ФОТО\IMG_E37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643182"/>
            <a:ext cx="309367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ПРОЕКТ 2018-19 года\на презентацию ФОТО\IMG_E38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572008"/>
            <a:ext cx="2457701" cy="191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:\ПРОЕКТ 2018-19 года\на презентацию ФОТО\IMG_E38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572008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G:\ПРОЕКТ 2018-19 года\на презентацию ФОТО\IMG_388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714620"/>
            <a:ext cx="314327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09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928670"/>
            <a:ext cx="7275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научить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составлять целое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двух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1604" y="214290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«Собери картинку»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G:\ПРОЕКТ 2018-19 года\на презентацию ФОТО\IMG_E38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785926"/>
            <a:ext cx="45720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953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548680"/>
            <a:ext cx="59046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Дидактическая игра «Наряди мышку»</a:t>
            </a:r>
          </a:p>
          <a:p>
            <a:pPr algn="ctr"/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знакомить детей с основными цветами; развивать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цветовосприятие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мелкую моторику рук, фантазию; учить улавливать ритм рисунка, работать по образцу и вне образца.</a:t>
            </a:r>
          </a:p>
          <a:p>
            <a:pPr algn="ctr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:\ПРОЕКТ 2018-19 года\на презентацию ФОТО\IMG_E36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357430"/>
            <a:ext cx="285752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ПРОЕКТ 2018-19 года\на презентацию ФОТО\IMG_E36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214686"/>
            <a:ext cx="307183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836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395536" y="260648"/>
            <a:ext cx="7962678" cy="602587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4000" i="1" dirty="0">
                <a:solidFill>
                  <a:schemeClr val="tx1"/>
                </a:solidFill>
                <a:latin typeface="Times New Roman"/>
                <a:ea typeface="Times New Roman"/>
              </a:rPr>
              <a:t>Дорогие мамы и папы больше играйте со своими детьми.</a:t>
            </a:r>
          </a:p>
          <a:p>
            <a:pPr algn="ctr">
              <a:spcAft>
                <a:spcPts val="0"/>
              </a:spcAft>
            </a:pPr>
            <a:r>
              <a:rPr lang="ru-RU" sz="4000" i="1" smtClean="0">
                <a:solidFill>
                  <a:schemeClr val="tx1"/>
                </a:solidFill>
                <a:latin typeface="Times New Roman"/>
                <a:ea typeface="Times New Roman"/>
              </a:rPr>
              <a:t>Желаем  </a:t>
            </a:r>
            <a:r>
              <a:rPr lang="ru-RU" sz="4000" i="1" dirty="0">
                <a:solidFill>
                  <a:schemeClr val="tx1"/>
                </a:solidFill>
                <a:latin typeface="Times New Roman"/>
                <a:ea typeface="Times New Roman"/>
              </a:rPr>
              <a:t>вам успехов!</a:t>
            </a:r>
            <a:endParaRPr lang="ru-RU" sz="4000" i="1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320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58" y="1000108"/>
            <a:ext cx="8305800" cy="58578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0"/>
              </a:spcAft>
            </a:pPr>
            <a:r>
              <a:rPr lang="ru-RU" sz="3200" b="1" i="1" dirty="0">
                <a:solidFill>
                  <a:srgbClr val="FF0000"/>
                </a:solidFill>
                <a:latin typeface="Arial"/>
                <a:ea typeface="Times New Roman"/>
              </a:rPr>
              <a:t>«Игра — это огромное светлое окно,</a:t>
            </a:r>
            <a:endParaRPr lang="ru-RU" sz="3200" dirty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3200" b="1" i="1" dirty="0">
                <a:solidFill>
                  <a:srgbClr val="FF0000"/>
                </a:solidFill>
                <a:latin typeface="Arial"/>
                <a:ea typeface="Times New Roman"/>
              </a:rPr>
              <a:t>через которое в духовный мир ребенка вливается</a:t>
            </a:r>
            <a:endParaRPr lang="ru-RU" sz="3200" dirty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3200" b="1" i="1" dirty="0">
                <a:solidFill>
                  <a:srgbClr val="FF0000"/>
                </a:solidFill>
                <a:latin typeface="Arial"/>
                <a:ea typeface="Times New Roman"/>
              </a:rPr>
              <a:t>живительный поток представлений, понятий об окружающем мире.</a:t>
            </a:r>
            <a:endParaRPr lang="ru-RU" sz="3200" dirty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3200" b="1" i="1" dirty="0">
                <a:solidFill>
                  <a:srgbClr val="FF0000"/>
                </a:solidFill>
                <a:latin typeface="Arial"/>
                <a:ea typeface="Times New Roman"/>
              </a:rPr>
              <a:t>Игра — это искра, зажигающая огонек</a:t>
            </a:r>
            <a:endParaRPr lang="ru-RU" sz="3200" dirty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3200" b="1" i="1" dirty="0">
                <a:solidFill>
                  <a:srgbClr val="FF0000"/>
                </a:solidFill>
                <a:latin typeface="Arial"/>
                <a:ea typeface="Times New Roman"/>
              </a:rPr>
              <a:t>пытливости и любознательности».</a:t>
            </a:r>
            <a:endParaRPr lang="ru-RU" sz="3200" dirty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3200" b="1" i="1" dirty="0">
                <a:solidFill>
                  <a:srgbClr val="FF0000"/>
                </a:solidFill>
                <a:latin typeface="Arial"/>
                <a:ea typeface="Times New Roman"/>
              </a:rPr>
              <a:t>Сухомлинский В.А.</a:t>
            </a:r>
            <a:endParaRPr lang="ru-RU" sz="3200" dirty="0">
              <a:latin typeface="Times New Roman"/>
              <a:ea typeface="Times New Roman"/>
            </a:endParaRPr>
          </a:p>
          <a:p>
            <a:pPr algn="r"/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</a:t>
            </a:r>
          </a:p>
          <a:p>
            <a:pPr algn="r"/>
            <a:r>
              <a:rPr lang="ru-RU" sz="40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br>
              <a:rPr lang="ru-RU" sz="4000" i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71472" y="642918"/>
            <a:ext cx="3286148" cy="2214578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игре ребенок приобретает новые знания, умения, навыки. 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000496" y="1142984"/>
            <a:ext cx="4929222" cy="2714644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Игры, способствующие развитию восприятия, внимания, памяти, мышления, развитию творческих способностей,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направлены на умственное развитие дошкольника в целом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57158" y="4071918"/>
            <a:ext cx="7215238" cy="2643230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rgbClr val="000000"/>
                </a:solidFill>
                <a:latin typeface="+mj-lt"/>
                <a:ea typeface="Times New Roman"/>
              </a:rPr>
              <a:t>В игровой ситуации ребенок учится соотносить свои желания с правилами игры и желаниями других детей. У него развиваются коммуникативные способности, умение устанавливать взаимоотношения.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95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214422"/>
            <a:ext cx="7358114" cy="45720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+mj-lt"/>
              </a:rPr>
              <a:t>Дидактические игры — это разновидность игр с правилами, специально создаваемых педагогикой в целях обучения и воспитания детей. </a:t>
            </a:r>
          </a:p>
          <a:p>
            <a:pPr algn="ctr"/>
            <a:r>
              <a:rPr lang="ru-RU" sz="2800" i="1" dirty="0" smtClean="0">
                <a:solidFill>
                  <a:schemeClr val="tx1"/>
                </a:solidFill>
              </a:rPr>
              <a:t>Они направлены на решение конкретных задач обучения детей, но в то же время в них проявляется воспитательное и развивающее влияние игровой деятельности. </a:t>
            </a:r>
            <a:endParaRPr lang="ru-RU" sz="2800" b="1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85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095324" y="1697317"/>
            <a:ext cx="3328551" cy="3328551"/>
            <a:chOff x="2663570" y="1268701"/>
            <a:chExt cx="3328551" cy="3328551"/>
          </a:xfrm>
          <a:scene3d>
            <a:camera prst="orthographicFront"/>
            <a:lightRig rig="flat" dir="t"/>
          </a:scene3d>
        </p:grpSpPr>
        <p:sp>
          <p:nvSpPr>
            <p:cNvPr id="15" name="Овал 14"/>
            <p:cNvSpPr/>
            <p:nvPr/>
          </p:nvSpPr>
          <p:spPr>
            <a:xfrm>
              <a:off x="2663570" y="1268701"/>
              <a:ext cx="3328551" cy="3328551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6" name="Овал 4"/>
            <p:cNvSpPr/>
            <p:nvPr/>
          </p:nvSpPr>
          <p:spPr>
            <a:xfrm>
              <a:off x="3151025" y="1756156"/>
              <a:ext cx="2353641" cy="235364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i="1" kern="1200" dirty="0" smtClean="0"/>
                <a:t>Функции  игры – это:</a:t>
              </a:r>
              <a:endParaRPr lang="ru-RU" sz="2300" kern="1200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829195" y="337879"/>
            <a:ext cx="1860809" cy="1712123"/>
            <a:chOff x="3397441" y="-90737"/>
            <a:chExt cx="1860809" cy="1712123"/>
          </a:xfrm>
          <a:scene3d>
            <a:camera prst="orthographicFront"/>
            <a:lightRig rig="flat" dir="t"/>
          </a:scene3d>
        </p:grpSpPr>
        <p:sp>
          <p:nvSpPr>
            <p:cNvPr id="13" name="Овал 12"/>
            <p:cNvSpPr/>
            <p:nvPr/>
          </p:nvSpPr>
          <p:spPr>
            <a:xfrm>
              <a:off x="3397441" y="-90737"/>
              <a:ext cx="1860809" cy="1712123"/>
            </a:xfrm>
            <a:prstGeom prst="ellips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Овал 6"/>
            <p:cNvSpPr/>
            <p:nvPr/>
          </p:nvSpPr>
          <p:spPr>
            <a:xfrm>
              <a:off x="3669950" y="159998"/>
              <a:ext cx="1315791" cy="12106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1" kern="1200" dirty="0" smtClean="0"/>
                <a:t>Игровой метод обучения</a:t>
              </a:r>
              <a:endParaRPr lang="ru-RU" sz="1600" b="1" i="1" kern="1200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109172" y="2483437"/>
            <a:ext cx="1781540" cy="1810648"/>
            <a:chOff x="5677418" y="2054821"/>
            <a:chExt cx="1781540" cy="1810648"/>
          </a:xfrm>
          <a:scene3d>
            <a:camera prst="orthographicFront"/>
            <a:lightRig rig="flat" dir="t"/>
          </a:scene3d>
        </p:grpSpPr>
        <p:sp>
          <p:nvSpPr>
            <p:cNvPr id="11" name="Овал 10"/>
            <p:cNvSpPr/>
            <p:nvPr/>
          </p:nvSpPr>
          <p:spPr>
            <a:xfrm>
              <a:off x="5677418" y="2054821"/>
              <a:ext cx="1781540" cy="1810648"/>
            </a:xfrm>
            <a:prstGeom prst="ellips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Овал 8"/>
            <p:cNvSpPr/>
            <p:nvPr/>
          </p:nvSpPr>
          <p:spPr>
            <a:xfrm>
              <a:off x="5938318" y="2319984"/>
              <a:ext cx="1259740" cy="12803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1" kern="1200" dirty="0" smtClean="0"/>
                <a:t>Форма обучения детей</a:t>
              </a:r>
              <a:endParaRPr lang="ru-RU" sz="1600" b="1" i="1" kern="12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257691" y="4538368"/>
            <a:ext cx="3003817" cy="1981752"/>
            <a:chOff x="2825937" y="4109752"/>
            <a:chExt cx="3003817" cy="1981752"/>
          </a:xfrm>
          <a:scene3d>
            <a:camera prst="orthographicFront"/>
            <a:lightRig rig="flat" dir="t"/>
          </a:scene3d>
        </p:grpSpPr>
        <p:sp>
          <p:nvSpPr>
            <p:cNvPr id="9" name="Овал 8"/>
            <p:cNvSpPr/>
            <p:nvPr/>
          </p:nvSpPr>
          <p:spPr>
            <a:xfrm>
              <a:off x="2825937" y="4109752"/>
              <a:ext cx="3003817" cy="1981752"/>
            </a:xfrm>
            <a:prstGeom prst="ellips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Овал 10"/>
            <p:cNvSpPr/>
            <p:nvPr/>
          </p:nvSpPr>
          <p:spPr>
            <a:xfrm>
              <a:off x="3265836" y="4399973"/>
              <a:ext cx="2124019" cy="14013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1" kern="1200" dirty="0" smtClean="0"/>
                <a:t>Самостоятельная игровая деятельность</a:t>
              </a:r>
              <a:endParaRPr lang="ru-RU" sz="1600" b="1" i="1" kern="12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253288" y="2286004"/>
            <a:ext cx="2233557" cy="2151175"/>
            <a:chOff x="821534" y="1857388"/>
            <a:chExt cx="2233557" cy="2151175"/>
          </a:xfrm>
          <a:scene3d>
            <a:camera prst="orthographicFront"/>
            <a:lightRig rig="flat" dir="t"/>
          </a:scene3d>
        </p:grpSpPr>
        <p:sp>
          <p:nvSpPr>
            <p:cNvPr id="7" name="Овал 6"/>
            <p:cNvSpPr/>
            <p:nvPr/>
          </p:nvSpPr>
          <p:spPr>
            <a:xfrm>
              <a:off x="821534" y="1857388"/>
              <a:ext cx="2233557" cy="2151175"/>
            </a:xfrm>
            <a:prstGeom prst="ellips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6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Овал 12"/>
            <p:cNvSpPr/>
            <p:nvPr/>
          </p:nvSpPr>
          <p:spPr>
            <a:xfrm>
              <a:off x="1148631" y="2172420"/>
              <a:ext cx="1579363" cy="15211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1" kern="1200" dirty="0" smtClean="0"/>
                <a:t>Средство всестороннего воспитания личности</a:t>
              </a:r>
              <a:endParaRPr lang="ru-RU" sz="1600" b="1" i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382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704088"/>
            <a:ext cx="8305800" cy="59396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400" b="1" i="1" dirty="0" smtClean="0"/>
              <a:t>Мы предоставляем детям возможность играть в разное время дня: </a:t>
            </a:r>
            <a:br>
              <a:rPr lang="ru-RU" sz="3400" b="1" i="1" dirty="0" smtClean="0"/>
            </a:br>
            <a:r>
              <a:rPr lang="ru-RU" sz="3200" i="1" dirty="0" smtClean="0"/>
              <a:t>утром до завтрака, между завтраком и занятием, в перерывах между занятиями, на прогулке, во второй половине дня. Игры в утренние часы способствуют созданию у детей бодрого, радостного настроения на весь день. Каждый может заняться любимыми играми, по желанию объединиться с друзьями.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17093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66390330"/>
              </p:ext>
            </p:extLst>
          </p:nvPr>
        </p:nvGraphicFramePr>
        <p:xfrm>
          <a:off x="395536" y="404664"/>
          <a:ext cx="835292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34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19" y="3402667"/>
            <a:ext cx="2603049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ru-RU" sz="1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</a:rPr>
              <a:t> </a:t>
            </a:r>
            <a:r>
              <a:rPr lang="ru-RU" sz="2000" dirty="0">
                <a:solidFill>
                  <a:srgbClr val="003300"/>
                </a:solidFill>
                <a:effectLst/>
              </a:rPr>
              <a:t>«Вершки и корешки»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3300"/>
                </a:solidFill>
                <a:effectLst/>
              </a:rPr>
              <a:t>«Чудесный мешочек»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3300"/>
                </a:solidFill>
                <a:effectLst/>
              </a:rPr>
              <a:t> «Путаница»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3300"/>
                </a:solidFill>
                <a:effectLst/>
              </a:rPr>
              <a:t>  «Узнай на вкус»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3300"/>
                </a:solidFill>
                <a:effectLst/>
              </a:rPr>
              <a:t> «Разложи листочки</a:t>
            </a:r>
          </a:p>
          <a:p>
            <a:pPr>
              <a:defRPr/>
            </a:pPr>
            <a:r>
              <a:rPr lang="ru-RU" sz="2000" dirty="0">
                <a:solidFill>
                  <a:srgbClr val="003300"/>
                </a:solidFill>
                <a:effectLst/>
              </a:rPr>
              <a:t>   по порядку»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3300"/>
                </a:solidFill>
                <a:effectLst/>
              </a:rPr>
              <a:t> «Принеси желтый листок»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0000" y="3501490"/>
            <a:ext cx="2288144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chemeClr val="bg1"/>
                </a:solidFill>
                <a:effectLst/>
              </a:rPr>
              <a:t> </a:t>
            </a:r>
            <a:r>
              <a:rPr lang="ru-RU" sz="2000" dirty="0">
                <a:solidFill>
                  <a:srgbClr val="003300"/>
                </a:solidFill>
                <a:effectLst/>
              </a:rPr>
              <a:t>«Картинки-половинки»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3300"/>
                </a:solidFill>
                <a:effectLst/>
              </a:rPr>
              <a:t> «Кто где живет?»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3300"/>
                </a:solidFill>
                <a:effectLst/>
              </a:rPr>
              <a:t> «Чей малыш?»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3300"/>
                </a:solidFill>
                <a:effectLst/>
              </a:rPr>
              <a:t> «Найди свой домик»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3300"/>
                </a:solidFill>
                <a:effectLst/>
              </a:rPr>
              <a:t> «Собери картинку»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3300"/>
                </a:solidFill>
                <a:effectLst/>
              </a:rPr>
              <a:t> «Лото»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31060" y="3496407"/>
            <a:ext cx="2289412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ru-RU" sz="1200" dirty="0"/>
              <a:t> </a:t>
            </a:r>
            <a:r>
              <a:rPr lang="ru-RU" sz="2000" dirty="0">
                <a:solidFill>
                  <a:srgbClr val="003300"/>
                </a:solidFill>
                <a:effectLst/>
              </a:rPr>
              <a:t>«Кто летает, </a:t>
            </a:r>
            <a:r>
              <a:rPr lang="ru-RU" sz="2000" dirty="0" smtClean="0">
                <a:solidFill>
                  <a:srgbClr val="003300"/>
                </a:solidFill>
                <a:effectLst/>
              </a:rPr>
              <a:t>бегает </a:t>
            </a:r>
            <a:r>
              <a:rPr lang="ru-RU" sz="2000" dirty="0">
                <a:solidFill>
                  <a:srgbClr val="003300"/>
                </a:solidFill>
                <a:effectLst/>
              </a:rPr>
              <a:t>и прыгает?»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3300"/>
                </a:solidFill>
                <a:effectLst/>
              </a:rPr>
              <a:t> «Что за птица?»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3300"/>
                </a:solidFill>
                <a:effectLst/>
              </a:rPr>
              <a:t> «Когда это бывает?»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3300"/>
                </a:solidFill>
                <a:effectLst/>
              </a:rPr>
              <a:t> «Нужно – не нужно»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srgbClr val="003300"/>
                </a:solidFill>
                <a:effectLst/>
              </a:rPr>
              <a:t> «Кто </a:t>
            </a:r>
            <a:r>
              <a:rPr lang="ru-RU" sz="2000" dirty="0" smtClean="0">
                <a:solidFill>
                  <a:srgbClr val="003300"/>
                </a:solidFill>
                <a:effectLst/>
              </a:rPr>
              <a:t>как кричит</a:t>
            </a:r>
            <a:r>
              <a:rPr lang="ru-RU" sz="2000" dirty="0">
                <a:solidFill>
                  <a:srgbClr val="003300"/>
                </a:solidFill>
                <a:effectLst/>
              </a:rPr>
              <a:t>?»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188640"/>
            <a:ext cx="74510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Игры,</a:t>
            </a:r>
          </a:p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используемые в работе </a:t>
            </a:r>
          </a:p>
          <a:p>
            <a:pPr algn="just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 детьми раннего возраста: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165" y="2562315"/>
            <a:ext cx="1800200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предметные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97039" y="2529848"/>
            <a:ext cx="1800200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настольно-печатные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31060" y="2496700"/>
            <a:ext cx="1800200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словесные</a:t>
            </a:r>
            <a:endParaRPr lang="ru-RU" i="1" dirty="0"/>
          </a:p>
        </p:txBody>
      </p:sp>
      <p:cxnSp>
        <p:nvCxnSpPr>
          <p:cNvPr id="10" name="Прямая со стрелкой 9"/>
          <p:cNvCxnSpPr>
            <a:stCxn id="5" idx="2"/>
            <a:endCxn id="6" idx="0"/>
          </p:cNvCxnSpPr>
          <p:nvPr/>
        </p:nvCxnSpPr>
        <p:spPr>
          <a:xfrm flipH="1">
            <a:off x="1386265" y="1942966"/>
            <a:ext cx="3310875" cy="6193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2"/>
          </p:cNvCxnSpPr>
          <p:nvPr/>
        </p:nvCxnSpPr>
        <p:spPr>
          <a:xfrm flipH="1">
            <a:off x="4697139" y="1942966"/>
            <a:ext cx="1" cy="5537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  <a:endCxn id="8" idx="0"/>
          </p:cNvCxnSpPr>
          <p:nvPr/>
        </p:nvCxnSpPr>
        <p:spPr>
          <a:xfrm>
            <a:off x="4697140" y="1942966"/>
            <a:ext cx="2734020" cy="5537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</p:cNvCxnSpPr>
          <p:nvPr/>
        </p:nvCxnSpPr>
        <p:spPr>
          <a:xfrm>
            <a:off x="1386265" y="2994363"/>
            <a:ext cx="0" cy="4083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2"/>
            <a:endCxn id="3" idx="0"/>
          </p:cNvCxnSpPr>
          <p:nvPr/>
        </p:nvCxnSpPr>
        <p:spPr>
          <a:xfrm>
            <a:off x="4697139" y="2961896"/>
            <a:ext cx="26933" cy="5395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2"/>
          </p:cNvCxnSpPr>
          <p:nvPr/>
        </p:nvCxnSpPr>
        <p:spPr>
          <a:xfrm>
            <a:off x="7431160" y="2928748"/>
            <a:ext cx="0" cy="5676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39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32656"/>
            <a:ext cx="707236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Дидактическая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«Собери пирамидку»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Выявить умения ребенка сравнивать предметы по величине (большой – маленький, больше-меньше), различать понятия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«один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много»</a:t>
            </a:r>
            <a:endParaRPr lang="ru-RU" i="1" dirty="0"/>
          </a:p>
        </p:txBody>
      </p:sp>
      <p:pic>
        <p:nvPicPr>
          <p:cNvPr id="6" name="Рисунок 5" descr="G:\ПРОЕКТ 2018-19 года\на презентацию ФОТО\IMG_E38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57364"/>
            <a:ext cx="6715172" cy="407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409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292</TotalTime>
  <Words>612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Гуля</cp:lastModifiedBy>
  <cp:revision>37</cp:revision>
  <dcterms:created xsi:type="dcterms:W3CDTF">2015-12-21T04:49:56Z</dcterms:created>
  <dcterms:modified xsi:type="dcterms:W3CDTF">2024-10-17T16:24:17Z</dcterms:modified>
</cp:coreProperties>
</file>